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9144" y="310896"/>
            <a:ext cx="420624" cy="420624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1040" y="1371600"/>
            <a:ext cx="3017520" cy="30175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13716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50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BHARAT CONNECT</a:t>
            </a:r>
            <a:endParaRPr lang="en-US" sz="1600" dirty="0"/>
          </a:p>
        </p:txBody>
      </p:sp>
      <p:sp>
        <p:nvSpPr>
          <p:cNvPr id="5" name="Text 1"/>
          <p:cNvSpPr/>
          <p:nvPr/>
        </p:nvSpPr>
        <p:spPr>
          <a:xfrm>
            <a:off x="731520" y="1828800"/>
            <a:ext cx="75895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Sponsor Benefits</a:t>
            </a:r>
            <a:endParaRPr lang="en-US" sz="5200" dirty="0"/>
          </a:p>
        </p:txBody>
      </p:sp>
      <p:sp>
        <p:nvSpPr>
          <p:cNvPr id="6" name="Text 2"/>
          <p:cNvSpPr/>
          <p:nvPr/>
        </p:nvSpPr>
        <p:spPr>
          <a:xfrm>
            <a:off x="731520" y="3611880"/>
            <a:ext cx="7223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sponsorship, three stages of visibility —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continuous 12-month campaign, not a one-day banner.</a:t>
            </a:r>
            <a:endParaRPr lang="en-US" sz="1500" dirty="0"/>
          </a:p>
        </p:txBody>
      </p:sp>
      <p:sp>
        <p:nvSpPr>
          <p:cNvPr id="7" name="Shape 3"/>
          <p:cNvSpPr/>
          <p:nvPr/>
        </p:nvSpPr>
        <p:spPr>
          <a:xfrm>
            <a:off x="731520" y="4526280"/>
            <a:ext cx="1234440" cy="329184"/>
          </a:xfrm>
          <a:prstGeom prst="roundRect">
            <a:avLst>
              <a:gd name="adj" fmla="val 50000"/>
            </a:avLst>
          </a:prstGeom>
          <a:solidFill>
            <a:srgbClr val="F7F8FB"/>
          </a:solidFill>
          <a:ln w="9525">
            <a:solidFill>
              <a:srgbClr val="F26B1D"/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731520" y="4530852"/>
            <a:ext cx="1234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50" kern="0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SILVER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2194560" y="4526280"/>
            <a:ext cx="1097280" cy="329184"/>
          </a:xfrm>
          <a:prstGeom prst="roundRect">
            <a:avLst>
              <a:gd name="adj" fmla="val 50000"/>
            </a:avLst>
          </a:prstGeom>
          <a:solidFill>
            <a:srgbClr val="F7F8FB"/>
          </a:solidFill>
          <a:ln w="9525">
            <a:solidFill>
              <a:srgbClr val="F26B1D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2194560" y="4530852"/>
            <a:ext cx="1097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50" kern="0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GOLD</a:t>
            </a:r>
            <a:endParaRPr lang="en-US" sz="1000" dirty="0"/>
          </a:p>
        </p:txBody>
      </p:sp>
      <p:sp>
        <p:nvSpPr>
          <p:cNvPr id="11" name="Shape 7"/>
          <p:cNvSpPr/>
          <p:nvPr/>
        </p:nvSpPr>
        <p:spPr>
          <a:xfrm>
            <a:off x="3520440" y="4526280"/>
            <a:ext cx="1097280" cy="329184"/>
          </a:xfrm>
          <a:prstGeom prst="roundRect">
            <a:avLst>
              <a:gd name="adj" fmla="val 50000"/>
            </a:avLst>
          </a:prstGeom>
          <a:solidFill>
            <a:srgbClr val="F7F8FB"/>
          </a:solidFill>
          <a:ln w="9525">
            <a:solidFill>
              <a:srgbClr val="F26B1D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3520440" y="4530852"/>
            <a:ext cx="1097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50" kern="0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TITLE</a:t>
            </a:r>
            <a:endParaRPr lang="en-US" sz="1000" dirty="0"/>
          </a:p>
        </p:txBody>
      </p:sp>
      <p:sp>
        <p:nvSpPr>
          <p:cNvPr id="13" name="Shape 9"/>
          <p:cNvSpPr/>
          <p:nvPr/>
        </p:nvSpPr>
        <p:spPr>
          <a:xfrm>
            <a:off x="4846320" y="4526280"/>
            <a:ext cx="1554480" cy="329184"/>
          </a:xfrm>
          <a:prstGeom prst="roundRect">
            <a:avLst>
              <a:gd name="adj" fmla="val 50000"/>
            </a:avLst>
          </a:prstGeom>
          <a:solidFill>
            <a:srgbClr val="F7F8FB"/>
          </a:solidFill>
          <a:ln w="9525">
            <a:solidFill>
              <a:srgbClr val="1D4ED8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4846320" y="4530852"/>
            <a:ext cx="1554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5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PARTNER</a:t>
            </a:r>
            <a:endParaRPr lang="en-US" sz="1000" dirty="0"/>
          </a:p>
        </p:txBody>
      </p:sp>
      <p:sp>
        <p:nvSpPr>
          <p:cNvPr id="15" name="Text 11"/>
          <p:cNvSpPr/>
          <p:nvPr/>
        </p:nvSpPr>
        <p:spPr>
          <a:xfrm>
            <a:off x="731520" y="5989320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A93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Showdeck Pvt Ltd  ·  Project Head: Raj Bardhan  ·  Organisers: D.K. Ambedkar, Nikhil Pal, Samir Khan</a:t>
            </a:r>
            <a:endParaRPr lang="en-US" sz="1050" dirty="0"/>
          </a:p>
        </p:txBody>
      </p:sp>
      <p:sp>
        <p:nvSpPr>
          <p:cNvPr id="16" name="Text 12"/>
          <p:cNvSpPr/>
          <p:nvPr/>
        </p:nvSpPr>
        <p:spPr>
          <a:xfrm>
            <a:off x="731520" y="628192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A93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info@showdeck.in  ·  +91 91228 56300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9144" y="310896"/>
            <a:ext cx="420624" cy="420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840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MOVEMENT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10424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your brand travels</a:t>
            </a:r>
            <a:endParaRPr lang="en-US" sz="3700" dirty="0"/>
          </a:p>
        </p:txBody>
      </p:sp>
      <p:sp>
        <p:nvSpPr>
          <p:cNvPr id="5" name="Text 2"/>
          <p:cNvSpPr/>
          <p:nvPr/>
        </p:nvSpPr>
        <p:spPr>
          <a:xfrm>
            <a:off x="640080" y="141732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continuous journey across the program year.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640080" y="2286000"/>
            <a:ext cx="3291840" cy="2651760"/>
          </a:xfrm>
          <a:prstGeom prst="roundRect">
            <a:avLst>
              <a:gd name="adj" fmla="val 3103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914400" y="2560320"/>
            <a:ext cx="566928" cy="566928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01" y="2707721"/>
            <a:ext cx="272125" cy="27212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14400" y="3291840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 Campuses</a:t>
            </a:r>
            <a:endParaRPr lang="en-US" sz="1700" dirty="0"/>
          </a:p>
        </p:txBody>
      </p:sp>
      <p:sp>
        <p:nvSpPr>
          <p:cNvPr id="10" name="Text 6"/>
          <p:cNvSpPr/>
          <p:nvPr/>
        </p:nvSpPr>
        <p:spPr>
          <a:xfrm>
            <a:off x="914400" y="3712464"/>
            <a:ext cx="2788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College Connect sessions across Delhi NCR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3950208" y="3246120"/>
            <a:ext cx="685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3000" dirty="0"/>
          </a:p>
        </p:txBody>
      </p:sp>
      <p:sp>
        <p:nvSpPr>
          <p:cNvPr id="12" name="Shape 8"/>
          <p:cNvSpPr/>
          <p:nvPr/>
        </p:nvSpPr>
        <p:spPr>
          <a:xfrm>
            <a:off x="4617720" y="2286000"/>
            <a:ext cx="3291840" cy="2651760"/>
          </a:xfrm>
          <a:prstGeom prst="roundRect">
            <a:avLst>
              <a:gd name="adj" fmla="val 3103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4892040" y="2560320"/>
            <a:ext cx="566928" cy="566928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9441" y="2707721"/>
            <a:ext cx="272125" cy="272125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892040" y="3291840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2-Day Seminar</a:t>
            </a:r>
            <a:endParaRPr lang="en-US" sz="1700" dirty="0"/>
          </a:p>
        </p:txBody>
      </p:sp>
      <p:sp>
        <p:nvSpPr>
          <p:cNvPr id="16" name="Text 11"/>
          <p:cNvSpPr/>
          <p:nvPr/>
        </p:nvSpPr>
        <p:spPr>
          <a:xfrm>
            <a:off x="4892040" y="3712464"/>
            <a:ext cx="2788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Keynotes, panels, workshops, showcase</a:t>
            </a:r>
            <a:endParaRPr lang="en-US" sz="1200" dirty="0"/>
          </a:p>
        </p:txBody>
      </p:sp>
      <p:sp>
        <p:nvSpPr>
          <p:cNvPr id="17" name="Text 12"/>
          <p:cNvSpPr/>
          <p:nvPr/>
        </p:nvSpPr>
        <p:spPr>
          <a:xfrm>
            <a:off x="7927848" y="3246120"/>
            <a:ext cx="685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3000" dirty="0"/>
          </a:p>
        </p:txBody>
      </p:sp>
      <p:sp>
        <p:nvSpPr>
          <p:cNvPr id="18" name="Shape 13"/>
          <p:cNvSpPr/>
          <p:nvPr/>
        </p:nvSpPr>
        <p:spPr>
          <a:xfrm>
            <a:off x="8595360" y="2286000"/>
            <a:ext cx="3291840" cy="2651760"/>
          </a:xfrm>
          <a:prstGeom prst="roundRect">
            <a:avLst>
              <a:gd name="adj" fmla="val 3103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8869680" y="2560320"/>
            <a:ext cx="566928" cy="566928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7081" y="2707721"/>
            <a:ext cx="272125" cy="272125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8869680" y="3291840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3-Day Exhibition</a:t>
            </a:r>
            <a:endParaRPr lang="en-US" sz="1700" dirty="0"/>
          </a:p>
        </p:txBody>
      </p:sp>
      <p:sp>
        <p:nvSpPr>
          <p:cNvPr id="22" name="Text 16"/>
          <p:cNvSpPr/>
          <p:nvPr/>
        </p:nvSpPr>
        <p:spPr>
          <a:xfrm>
            <a:off x="8869680" y="3712464"/>
            <a:ext cx="2788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Pavilions, main stage, competitions</a:t>
            </a:r>
            <a:endParaRPr lang="en-US" sz="1200" dirty="0"/>
          </a:p>
        </p:txBody>
      </p:sp>
      <p:sp>
        <p:nvSpPr>
          <p:cNvPr id="23" name="Text 17"/>
          <p:cNvSpPr/>
          <p:nvPr/>
        </p:nvSpPr>
        <p:spPr>
          <a:xfrm>
            <a:off x="640080" y="534924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Sponsors stay visible from the first campus session to the closing day of the Exhibition.</a:t>
            </a:r>
            <a:endParaRPr lang="en-US" sz="1350" dirty="0"/>
          </a:p>
        </p:txBody>
      </p:sp>
      <p:sp>
        <p:nvSpPr>
          <p:cNvPr id="24" name="Text 18"/>
          <p:cNvSpPr/>
          <p:nvPr/>
        </p:nvSpPr>
        <p:spPr>
          <a:xfrm>
            <a:off x="640080" y="638251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93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BHARAT CONNECT  ·  SHOWDECK PVT LTD  ·  info@showdeck.in  ·  +91 91228 56300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9144" y="310896"/>
            <a:ext cx="420624" cy="420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840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AUDIENCE &amp; REACH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10424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Depth, not impressions</a:t>
            </a:r>
            <a:endParaRPr lang="en-US" sz="3700" dirty="0"/>
          </a:p>
        </p:txBody>
      </p:sp>
      <p:sp>
        <p:nvSpPr>
          <p:cNvPr id="5" name="Text 2"/>
          <p:cNvSpPr/>
          <p:nvPr/>
        </p:nvSpPr>
        <p:spPr>
          <a:xfrm>
            <a:off x="640080" y="141732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brand inside sessions students choose to attend.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640080" y="2240280"/>
            <a:ext cx="3493008" cy="2377440"/>
          </a:xfrm>
          <a:prstGeom prst="roundRect">
            <a:avLst>
              <a:gd name="adj" fmla="val 3462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40080" y="2468880"/>
            <a:ext cx="349300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</a:t>
            </a:r>
            <a:endParaRPr lang="en-US" sz="6000" dirty="0"/>
          </a:p>
        </p:txBody>
      </p:sp>
      <p:sp>
        <p:nvSpPr>
          <p:cNvPr id="8" name="Text 5"/>
          <p:cNvSpPr/>
          <p:nvPr/>
        </p:nvSpPr>
        <p:spPr>
          <a:xfrm>
            <a:off x="960120" y="3611880"/>
            <a:ext cx="285292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college campuses in the Delhi NCR circuit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4407408" y="2240280"/>
            <a:ext cx="3493008" cy="2377440"/>
          </a:xfrm>
          <a:prstGeom prst="roundRect">
            <a:avLst>
              <a:gd name="adj" fmla="val 3462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407408" y="2468880"/>
            <a:ext cx="349300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2+3</a:t>
            </a:r>
            <a:endParaRPr lang="en-US" sz="6000" dirty="0"/>
          </a:p>
        </p:txBody>
      </p:sp>
      <p:sp>
        <p:nvSpPr>
          <p:cNvPr id="11" name="Text 8"/>
          <p:cNvSpPr/>
          <p:nvPr/>
        </p:nvSpPr>
        <p:spPr>
          <a:xfrm>
            <a:off x="4727448" y="3611880"/>
            <a:ext cx="285292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days of seminar and exhibition presence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8174736" y="2240280"/>
            <a:ext cx="3493008" cy="2377440"/>
          </a:xfrm>
          <a:prstGeom prst="roundRect">
            <a:avLst>
              <a:gd name="adj" fmla="val 3462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174736" y="2468880"/>
            <a:ext cx="349300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6000" dirty="0"/>
          </a:p>
        </p:txBody>
      </p:sp>
      <p:sp>
        <p:nvSpPr>
          <p:cNvPr id="14" name="Text 11"/>
          <p:cNvSpPr/>
          <p:nvPr/>
        </p:nvSpPr>
        <p:spPr>
          <a:xfrm>
            <a:off x="8494776" y="3611880"/>
            <a:ext cx="285292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months of continuous campaign visibility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640080" y="5074920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Projected reach: tens of thousands of students over the program year (projection based on average session attendance).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0080" y="544068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Sponsors receive periodic campaign reports across all three stages.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40080" y="638251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93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BHARAT CONNECT  ·  SHOWDECK PVT LTD  ·  info@showdeck.in  ·  +91 91228 56300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9144" y="310896"/>
            <a:ext cx="420624" cy="420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840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SPONSORSHIP TIER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10424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 Partner</a:t>
            </a:r>
            <a:endParaRPr lang="en-US" sz="3700" dirty="0"/>
          </a:p>
        </p:txBody>
      </p:sp>
      <p:sp>
        <p:nvSpPr>
          <p:cNvPr id="5" name="Text 2"/>
          <p:cNvSpPr/>
          <p:nvPr/>
        </p:nvSpPr>
        <p:spPr>
          <a:xfrm>
            <a:off x="640080" y="141732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entry point — back the movement, join the network.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640080" y="2194560"/>
            <a:ext cx="3749040" cy="3474720"/>
          </a:xfrm>
          <a:prstGeom prst="roundRect">
            <a:avLst>
              <a:gd name="adj" fmla="val 2368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960120" y="2560320"/>
            <a:ext cx="603504" cy="603504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031" y="2717231"/>
            <a:ext cx="289682" cy="28968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60120" y="338328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SILVER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960120" y="3794760"/>
            <a:ext cx="3200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 Partner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960120" y="4709160"/>
            <a:ext cx="3154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Commercials on request — every package can be customised.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4892040" y="2350008"/>
            <a:ext cx="274320" cy="274320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0620" y="2418588"/>
            <a:ext cx="137160" cy="13716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312664" y="2304288"/>
            <a:ext cx="6400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Logo on campus session collateral across the tour</a:t>
            </a:r>
            <a:endParaRPr lang="en-US" sz="1300" dirty="0"/>
          </a:p>
        </p:txBody>
      </p:sp>
      <p:sp>
        <p:nvSpPr>
          <p:cNvPr id="15" name="Shape 10"/>
          <p:cNvSpPr/>
          <p:nvPr/>
        </p:nvSpPr>
        <p:spPr>
          <a:xfrm>
            <a:off x="4892040" y="2971800"/>
            <a:ext cx="274320" cy="274320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0620" y="3040380"/>
            <a:ext cx="137160" cy="13716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5312664" y="2926080"/>
            <a:ext cx="6400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 exhibitor booth at the 3-day Exhibition</a:t>
            </a:r>
            <a:endParaRPr lang="en-US" sz="1300" dirty="0"/>
          </a:p>
        </p:txBody>
      </p:sp>
      <p:sp>
        <p:nvSpPr>
          <p:cNvPr id="18" name="Shape 12"/>
          <p:cNvSpPr/>
          <p:nvPr/>
        </p:nvSpPr>
        <p:spPr>
          <a:xfrm>
            <a:off x="4892040" y="3593592"/>
            <a:ext cx="274320" cy="274320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0620" y="3662172"/>
            <a:ext cx="137160" cy="137160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5312664" y="3547872"/>
            <a:ext cx="6400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Mentions across program social content</a:t>
            </a:r>
            <a:endParaRPr lang="en-US" sz="1300" dirty="0"/>
          </a:p>
        </p:txBody>
      </p:sp>
      <p:sp>
        <p:nvSpPr>
          <p:cNvPr id="21" name="Shape 14"/>
          <p:cNvSpPr/>
          <p:nvPr/>
        </p:nvSpPr>
        <p:spPr>
          <a:xfrm>
            <a:off x="4892040" y="4215384"/>
            <a:ext cx="274320" cy="274320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2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0620" y="4283964"/>
            <a:ext cx="137160" cy="137160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5312664" y="4169664"/>
            <a:ext cx="6400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Access to the AI Bharat Connect community</a:t>
            </a:r>
            <a:endParaRPr lang="en-US" sz="1300" dirty="0"/>
          </a:p>
        </p:txBody>
      </p:sp>
      <p:sp>
        <p:nvSpPr>
          <p:cNvPr id="24" name="Text 16"/>
          <p:cNvSpPr/>
          <p:nvPr/>
        </p:nvSpPr>
        <p:spPr>
          <a:xfrm>
            <a:off x="640080" y="638251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93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BHARAT CONNECT  ·  SHOWDECK PVT LTD  ·  info@showdeck.in  ·  +91 91228 56300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9144" y="310896"/>
            <a:ext cx="420624" cy="420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840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SPONSORSHIP TIER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10424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Exhibition Partner</a:t>
            </a:r>
            <a:endParaRPr lang="en-US" sz="3700" dirty="0"/>
          </a:p>
        </p:txBody>
      </p:sp>
      <p:sp>
        <p:nvSpPr>
          <p:cNvPr id="5" name="Text 2"/>
          <p:cNvSpPr/>
          <p:nvPr/>
        </p:nvSpPr>
        <p:spPr>
          <a:xfrm>
            <a:off x="640080" y="141732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balance of visibility, stage time and activation.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640080" y="2194560"/>
            <a:ext cx="3749040" cy="3474720"/>
          </a:xfrm>
          <a:prstGeom prst="roundRect">
            <a:avLst>
              <a:gd name="adj" fmla="val 2368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960120" y="2560320"/>
            <a:ext cx="603504" cy="603504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031" y="2717231"/>
            <a:ext cx="289682" cy="28968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60120" y="338328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GOLD · MOST CHOSEN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960120" y="3794760"/>
            <a:ext cx="3200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Exhibition Partner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960120" y="4709160"/>
            <a:ext cx="3154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Commercials on request — every package can be customised.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4892040" y="2350008"/>
            <a:ext cx="274320" cy="274320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0620" y="2418588"/>
            <a:ext cx="137160" cy="13716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312664" y="2304288"/>
            <a:ext cx="6400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in Community Partner</a:t>
            </a:r>
            <a:endParaRPr lang="en-US" sz="1300" dirty="0"/>
          </a:p>
        </p:txBody>
      </p:sp>
      <p:sp>
        <p:nvSpPr>
          <p:cNvPr id="15" name="Shape 10"/>
          <p:cNvSpPr/>
          <p:nvPr/>
        </p:nvSpPr>
        <p:spPr>
          <a:xfrm>
            <a:off x="4892040" y="2971800"/>
            <a:ext cx="274320" cy="274320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0620" y="3040380"/>
            <a:ext cx="137160" cy="13716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5312664" y="2926080"/>
            <a:ext cx="6400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Premium pavilion placement at the Exhibition</a:t>
            </a:r>
            <a:endParaRPr lang="en-US" sz="1300" dirty="0"/>
          </a:p>
        </p:txBody>
      </p:sp>
      <p:sp>
        <p:nvSpPr>
          <p:cNvPr id="18" name="Shape 12"/>
          <p:cNvSpPr/>
          <p:nvPr/>
        </p:nvSpPr>
        <p:spPr>
          <a:xfrm>
            <a:off x="4892040" y="3593592"/>
            <a:ext cx="274320" cy="274320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0620" y="3662172"/>
            <a:ext cx="137160" cy="137160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5312664" y="3547872"/>
            <a:ext cx="6400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Speaking slot at the 2-day AI Seminar</a:t>
            </a:r>
            <a:endParaRPr lang="en-US" sz="1300" dirty="0"/>
          </a:p>
        </p:txBody>
      </p:sp>
      <p:sp>
        <p:nvSpPr>
          <p:cNvPr id="21" name="Shape 14"/>
          <p:cNvSpPr/>
          <p:nvPr/>
        </p:nvSpPr>
        <p:spPr>
          <a:xfrm>
            <a:off x="4892040" y="4215384"/>
            <a:ext cx="274320" cy="274320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2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0620" y="4283964"/>
            <a:ext cx="137160" cy="137160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5312664" y="4169664"/>
            <a:ext cx="6400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Campus activation rights (kiosks, sampling, demos)</a:t>
            </a:r>
            <a:endParaRPr lang="en-US" sz="1300" dirty="0"/>
          </a:p>
        </p:txBody>
      </p:sp>
      <p:sp>
        <p:nvSpPr>
          <p:cNvPr id="24" name="Shape 16"/>
          <p:cNvSpPr/>
          <p:nvPr/>
        </p:nvSpPr>
        <p:spPr>
          <a:xfrm>
            <a:off x="4892040" y="4837176"/>
            <a:ext cx="274320" cy="274320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25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60620" y="4905756"/>
            <a:ext cx="137160" cy="137160"/>
          </a:xfrm>
          <a:prstGeom prst="rect">
            <a:avLst/>
          </a:prstGeom>
        </p:spPr>
      </p:pic>
      <p:sp>
        <p:nvSpPr>
          <p:cNvPr id="26" name="Text 17"/>
          <p:cNvSpPr/>
          <p:nvPr/>
        </p:nvSpPr>
        <p:spPr>
          <a:xfrm>
            <a:off x="5312664" y="4791456"/>
            <a:ext cx="6400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Featured in seminar &amp; exhibition promotion</a:t>
            </a:r>
            <a:endParaRPr lang="en-US" sz="1300" dirty="0"/>
          </a:p>
        </p:txBody>
      </p:sp>
      <p:sp>
        <p:nvSpPr>
          <p:cNvPr id="27" name="Text 18"/>
          <p:cNvSpPr/>
          <p:nvPr/>
        </p:nvSpPr>
        <p:spPr>
          <a:xfrm>
            <a:off x="640080" y="638251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93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BHARAT CONNECT  ·  SHOWDECK PVT LTD  ·  info@showdeck.in  ·  +91 91228 56300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9144" y="310896"/>
            <a:ext cx="420624" cy="420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840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SPONSORSHIP TIER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10424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Presenting Partner</a:t>
            </a:r>
            <a:endParaRPr lang="en-US" sz="3700" dirty="0"/>
          </a:p>
        </p:txBody>
      </p:sp>
      <p:sp>
        <p:nvSpPr>
          <p:cNvPr id="5" name="Text 2"/>
          <p:cNvSpPr/>
          <p:nvPr/>
        </p:nvSpPr>
        <p:spPr>
          <a:xfrm>
            <a:off x="640080" y="141732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 the movement — one brand across every stage.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640080" y="2194560"/>
            <a:ext cx="3749040" cy="3474720"/>
          </a:xfrm>
          <a:prstGeom prst="roundRect">
            <a:avLst>
              <a:gd name="adj" fmla="val 2368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960120" y="2560320"/>
            <a:ext cx="603504" cy="603504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031" y="2717231"/>
            <a:ext cx="289682" cy="28968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60120" y="338328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TITLE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960120" y="3794760"/>
            <a:ext cx="3200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Presenting Partner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960120" y="4709160"/>
            <a:ext cx="3154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Commercials on request — every package can be customised.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4892040" y="2350008"/>
            <a:ext cx="274320" cy="274320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0620" y="2418588"/>
            <a:ext cx="137160" cy="13716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312664" y="2304288"/>
            <a:ext cx="6400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in Exhibition Partner</a:t>
            </a:r>
            <a:endParaRPr lang="en-US" sz="1300" dirty="0"/>
          </a:p>
        </p:txBody>
      </p:sp>
      <p:sp>
        <p:nvSpPr>
          <p:cNvPr id="15" name="Shape 10"/>
          <p:cNvSpPr/>
          <p:nvPr/>
        </p:nvSpPr>
        <p:spPr>
          <a:xfrm>
            <a:off x="4892040" y="2971800"/>
            <a:ext cx="274320" cy="274320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0620" y="3040380"/>
            <a:ext cx="137160" cy="13716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5312664" y="2926080"/>
            <a:ext cx="6400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Co-branding across the full program (“Presented by”)</a:t>
            </a:r>
            <a:endParaRPr lang="en-US" sz="1300" dirty="0"/>
          </a:p>
        </p:txBody>
      </p:sp>
      <p:sp>
        <p:nvSpPr>
          <p:cNvPr id="18" name="Shape 12"/>
          <p:cNvSpPr/>
          <p:nvPr/>
        </p:nvSpPr>
        <p:spPr>
          <a:xfrm>
            <a:off x="4892040" y="3593592"/>
            <a:ext cx="274320" cy="274320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0620" y="3662172"/>
            <a:ext cx="137160" cy="137160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5312664" y="3547872"/>
            <a:ext cx="6400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Keynote speaking slot</a:t>
            </a:r>
            <a:endParaRPr lang="en-US" sz="1300" dirty="0"/>
          </a:p>
        </p:txBody>
      </p:sp>
      <p:sp>
        <p:nvSpPr>
          <p:cNvPr id="21" name="Shape 14"/>
          <p:cNvSpPr/>
          <p:nvPr/>
        </p:nvSpPr>
        <p:spPr>
          <a:xfrm>
            <a:off x="4892040" y="4215384"/>
            <a:ext cx="274320" cy="274320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2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0620" y="4283964"/>
            <a:ext cx="137160" cy="137160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5312664" y="4169664"/>
            <a:ext cx="6400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Named presence on all 100 campus sessions</a:t>
            </a:r>
            <a:endParaRPr lang="en-US" sz="1300" dirty="0"/>
          </a:p>
        </p:txBody>
      </p:sp>
      <p:sp>
        <p:nvSpPr>
          <p:cNvPr id="24" name="Shape 16"/>
          <p:cNvSpPr/>
          <p:nvPr/>
        </p:nvSpPr>
        <p:spPr>
          <a:xfrm>
            <a:off x="4892040" y="4837176"/>
            <a:ext cx="274320" cy="274320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25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60620" y="4905756"/>
            <a:ext cx="137160" cy="137160"/>
          </a:xfrm>
          <a:prstGeom prst="rect">
            <a:avLst/>
          </a:prstGeom>
        </p:spPr>
      </p:pic>
      <p:sp>
        <p:nvSpPr>
          <p:cNvPr id="26" name="Text 17"/>
          <p:cNvSpPr/>
          <p:nvPr/>
        </p:nvSpPr>
        <p:spPr>
          <a:xfrm>
            <a:off x="5312664" y="4791456"/>
            <a:ext cx="6400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right of refusal on the next edition</a:t>
            </a:r>
            <a:endParaRPr lang="en-US" sz="1300" dirty="0"/>
          </a:p>
        </p:txBody>
      </p:sp>
      <p:sp>
        <p:nvSpPr>
          <p:cNvPr id="27" name="Text 18"/>
          <p:cNvSpPr/>
          <p:nvPr/>
        </p:nvSpPr>
        <p:spPr>
          <a:xfrm>
            <a:off x="640080" y="638251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93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BHARAT CONNECT  ·  SHOWDECK PVT LTD  ·  info@showdeck.in  ·  +91 91228 56300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9144" y="310896"/>
            <a:ext cx="420624" cy="420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840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FINE PRINT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10424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Deliverables in detail</a:t>
            </a:r>
            <a:endParaRPr lang="en-US" sz="3700" dirty="0"/>
          </a:p>
        </p:txBody>
      </p:sp>
      <p:sp>
        <p:nvSpPr>
          <p:cNvPr id="5" name="Text 2"/>
          <p:cNvSpPr/>
          <p:nvPr/>
        </p:nvSpPr>
        <p:spPr>
          <a:xfrm>
            <a:off x="640080" y="141732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baseline of what sponsorship includes — every item customisable by tier.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731520" y="2148840"/>
            <a:ext cx="530352" cy="530352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412" y="2286732"/>
            <a:ext cx="254569" cy="25456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481328" y="2093976"/>
            <a:ext cx="5029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On-ground branding</a:t>
            </a:r>
            <a:endParaRPr lang="en-US" sz="1550" dirty="0"/>
          </a:p>
        </p:txBody>
      </p:sp>
      <p:sp>
        <p:nvSpPr>
          <p:cNvPr id="9" name="Text 5"/>
          <p:cNvSpPr/>
          <p:nvPr/>
        </p:nvSpPr>
        <p:spPr>
          <a:xfrm>
            <a:off x="1481328" y="2395728"/>
            <a:ext cx="5029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Banners, stage backdrops and standees at campus sessions; pavilion presence at the Exhibition.</a:t>
            </a:r>
            <a:endParaRPr lang="en-US" sz="1200" dirty="0"/>
          </a:p>
        </p:txBody>
      </p:sp>
      <p:sp>
        <p:nvSpPr>
          <p:cNvPr id="10" name="Shape 6"/>
          <p:cNvSpPr/>
          <p:nvPr/>
        </p:nvSpPr>
        <p:spPr>
          <a:xfrm>
            <a:off x="731520" y="3200400"/>
            <a:ext cx="530352" cy="530352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412" y="3338292"/>
            <a:ext cx="254569" cy="254569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481328" y="3145536"/>
            <a:ext cx="5029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cadence</a:t>
            </a:r>
            <a:endParaRPr lang="en-US" sz="1550" dirty="0"/>
          </a:p>
        </p:txBody>
      </p:sp>
      <p:sp>
        <p:nvSpPr>
          <p:cNvPr id="13" name="Text 8"/>
          <p:cNvSpPr/>
          <p:nvPr/>
        </p:nvSpPr>
        <p:spPr>
          <a:xfrm>
            <a:off x="1481328" y="3447288"/>
            <a:ext cx="5029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Mentions across the program's posts, reels and podcast episodes through the year.</a:t>
            </a:r>
            <a:endParaRPr lang="en-US" sz="1200" dirty="0"/>
          </a:p>
        </p:txBody>
      </p:sp>
      <p:sp>
        <p:nvSpPr>
          <p:cNvPr id="14" name="Shape 9"/>
          <p:cNvSpPr/>
          <p:nvPr/>
        </p:nvSpPr>
        <p:spPr>
          <a:xfrm>
            <a:off x="731520" y="4251960"/>
            <a:ext cx="530352" cy="530352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412" y="4389852"/>
            <a:ext cx="254569" cy="254569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481328" y="4197096"/>
            <a:ext cx="5029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 time</a:t>
            </a:r>
            <a:endParaRPr lang="en-US" sz="1550" dirty="0"/>
          </a:p>
        </p:txBody>
      </p:sp>
      <p:sp>
        <p:nvSpPr>
          <p:cNvPr id="17" name="Text 11"/>
          <p:cNvSpPr/>
          <p:nvPr/>
        </p:nvSpPr>
        <p:spPr>
          <a:xfrm>
            <a:off x="1481328" y="4498848"/>
            <a:ext cx="5029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Speaking or demo slots at the Seminar and Exhibition, by tier.</a:t>
            </a:r>
            <a:endParaRPr lang="en-US" sz="1200" dirty="0"/>
          </a:p>
        </p:txBody>
      </p:sp>
      <p:sp>
        <p:nvSpPr>
          <p:cNvPr id="18" name="Shape 12"/>
          <p:cNvSpPr/>
          <p:nvPr/>
        </p:nvSpPr>
        <p:spPr>
          <a:xfrm>
            <a:off x="6400800" y="2148840"/>
            <a:ext cx="530352" cy="530352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8692" y="2286732"/>
            <a:ext cx="254569" cy="254569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7150608" y="2093976"/>
            <a:ext cx="5029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Talent access</a:t>
            </a:r>
            <a:endParaRPr lang="en-US" sz="1550" dirty="0"/>
          </a:p>
        </p:txBody>
      </p:sp>
      <p:sp>
        <p:nvSpPr>
          <p:cNvPr id="21" name="Text 14"/>
          <p:cNvSpPr/>
          <p:nvPr/>
        </p:nvSpPr>
        <p:spPr>
          <a:xfrm>
            <a:off x="7150608" y="2395728"/>
            <a:ext cx="5029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Career-zone presence and first contact with showcase and competition standouts.</a:t>
            </a:r>
            <a:endParaRPr lang="en-US" sz="1200" dirty="0"/>
          </a:p>
        </p:txBody>
      </p:sp>
      <p:sp>
        <p:nvSpPr>
          <p:cNvPr id="22" name="Shape 15"/>
          <p:cNvSpPr/>
          <p:nvPr/>
        </p:nvSpPr>
        <p:spPr>
          <a:xfrm>
            <a:off x="6400800" y="3200400"/>
            <a:ext cx="530352" cy="530352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23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8692" y="3338292"/>
            <a:ext cx="254569" cy="254569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7150608" y="3145536"/>
            <a:ext cx="5029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Reporting</a:t>
            </a:r>
            <a:endParaRPr lang="en-US" sz="1550" dirty="0"/>
          </a:p>
        </p:txBody>
      </p:sp>
      <p:sp>
        <p:nvSpPr>
          <p:cNvPr id="25" name="Text 17"/>
          <p:cNvSpPr/>
          <p:nvPr/>
        </p:nvSpPr>
        <p:spPr>
          <a:xfrm>
            <a:off x="7150608" y="3447288"/>
            <a:ext cx="5029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Periodic campaign reports across all three stages of the program.</a:t>
            </a:r>
            <a:endParaRPr lang="en-US" sz="1200" dirty="0"/>
          </a:p>
        </p:txBody>
      </p:sp>
      <p:sp>
        <p:nvSpPr>
          <p:cNvPr id="26" name="Shape 18"/>
          <p:cNvSpPr/>
          <p:nvPr/>
        </p:nvSpPr>
        <p:spPr>
          <a:xfrm>
            <a:off x="6400800" y="4251960"/>
            <a:ext cx="530352" cy="530352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27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38692" y="4389852"/>
            <a:ext cx="254569" cy="254569"/>
          </a:xfrm>
          <a:prstGeom prst="rect">
            <a:avLst/>
          </a:prstGeom>
        </p:spPr>
      </p:pic>
      <p:sp>
        <p:nvSpPr>
          <p:cNvPr id="28" name="Text 19"/>
          <p:cNvSpPr/>
          <p:nvPr/>
        </p:nvSpPr>
        <p:spPr>
          <a:xfrm>
            <a:off x="7150608" y="4197096"/>
            <a:ext cx="5029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Activation windows</a:t>
            </a:r>
            <a:endParaRPr lang="en-US" sz="1550" dirty="0"/>
          </a:p>
        </p:txBody>
      </p:sp>
      <p:sp>
        <p:nvSpPr>
          <p:cNvPr id="29" name="Text 20"/>
          <p:cNvSpPr/>
          <p:nvPr/>
        </p:nvSpPr>
        <p:spPr>
          <a:xfrm>
            <a:off x="7150608" y="4498848"/>
            <a:ext cx="5029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Kiosks, sampling and demos scheduled across the campus circuit.</a:t>
            </a:r>
            <a:endParaRPr lang="en-US" sz="1200" dirty="0"/>
          </a:p>
        </p:txBody>
      </p:sp>
      <p:sp>
        <p:nvSpPr>
          <p:cNvPr id="30" name="Text 21"/>
          <p:cNvSpPr/>
          <p:nvPr/>
        </p:nvSpPr>
        <p:spPr>
          <a:xfrm>
            <a:off x="640080" y="5577840"/>
            <a:ext cx="10881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Exact quantities, dimensions and schedules are finalised in the sponsorship agreement.</a:t>
            </a:r>
            <a:endParaRPr lang="en-US" sz="1150" dirty="0"/>
          </a:p>
        </p:txBody>
      </p:sp>
      <p:sp>
        <p:nvSpPr>
          <p:cNvPr id="31" name="Text 22"/>
          <p:cNvSpPr/>
          <p:nvPr/>
        </p:nvSpPr>
        <p:spPr>
          <a:xfrm>
            <a:off x="640080" y="638251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93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BHARAT CONNECT  ·  SHOWDECK PVT LTD  ·  info@showdeck.in  ·  +91 91228 56300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9144" y="310896"/>
            <a:ext cx="420624" cy="420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840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AI COMPANIES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10424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Ecosystem Partner</a:t>
            </a:r>
            <a:endParaRPr lang="en-US" sz="3700" dirty="0"/>
          </a:p>
        </p:txBody>
      </p:sp>
      <p:sp>
        <p:nvSpPr>
          <p:cNvPr id="5" name="Text 2"/>
          <p:cNvSpPr/>
          <p:nvPr/>
        </p:nvSpPr>
        <p:spPr>
          <a:xfrm>
            <a:off x="640080" y="141732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dedicated track for companies building AI products.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640080" y="2194560"/>
            <a:ext cx="3493008" cy="1463040"/>
          </a:xfrm>
          <a:prstGeom prst="roundRect">
            <a:avLst>
              <a:gd name="adj" fmla="val 5625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868680" y="2395728"/>
            <a:ext cx="512064" cy="512064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817" y="2528865"/>
            <a:ext cx="245791" cy="24579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554480" y="2395728"/>
            <a:ext cx="25146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demo zones</a:t>
            </a:r>
            <a:endParaRPr lang="en-US" sz="1400" dirty="0"/>
          </a:p>
        </p:txBody>
      </p:sp>
      <p:sp>
        <p:nvSpPr>
          <p:cNvPr id="10" name="Shape 6"/>
          <p:cNvSpPr/>
          <p:nvPr/>
        </p:nvSpPr>
        <p:spPr>
          <a:xfrm>
            <a:off x="4407408" y="2194560"/>
            <a:ext cx="3493008" cy="1463040"/>
          </a:xfrm>
          <a:prstGeom prst="roundRect">
            <a:avLst>
              <a:gd name="adj" fmla="val 5625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4636008" y="2395728"/>
            <a:ext cx="512064" cy="512064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9145" y="2528865"/>
            <a:ext cx="245791" cy="24579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321808" y="2395728"/>
            <a:ext cx="25146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Student pilot cohorts</a:t>
            </a:r>
            <a:endParaRPr lang="en-US" sz="1400" dirty="0"/>
          </a:p>
        </p:txBody>
      </p:sp>
      <p:sp>
        <p:nvSpPr>
          <p:cNvPr id="14" name="Shape 9"/>
          <p:cNvSpPr/>
          <p:nvPr/>
        </p:nvSpPr>
        <p:spPr>
          <a:xfrm>
            <a:off x="8174736" y="2194560"/>
            <a:ext cx="3493008" cy="1463040"/>
          </a:xfrm>
          <a:prstGeom prst="roundRect">
            <a:avLst>
              <a:gd name="adj" fmla="val 5625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8403336" y="2395728"/>
            <a:ext cx="512064" cy="512064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6473" y="2528865"/>
            <a:ext cx="245791" cy="245791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9089136" y="2395728"/>
            <a:ext cx="25146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Talent pipeline</a:t>
            </a:r>
            <a:endParaRPr lang="en-US" sz="1400" dirty="0"/>
          </a:p>
        </p:txBody>
      </p:sp>
      <p:sp>
        <p:nvSpPr>
          <p:cNvPr id="18" name="Shape 12"/>
          <p:cNvSpPr/>
          <p:nvPr/>
        </p:nvSpPr>
        <p:spPr>
          <a:xfrm>
            <a:off x="640080" y="3886200"/>
            <a:ext cx="3493008" cy="1463040"/>
          </a:xfrm>
          <a:prstGeom prst="roundRect">
            <a:avLst>
              <a:gd name="adj" fmla="val 5625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19" name="Shape 13"/>
          <p:cNvSpPr/>
          <p:nvPr/>
        </p:nvSpPr>
        <p:spPr>
          <a:xfrm>
            <a:off x="868680" y="4087368"/>
            <a:ext cx="512064" cy="512064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817" y="4220505"/>
            <a:ext cx="245791" cy="245791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1554480" y="4087368"/>
            <a:ext cx="25146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Co-branded challenges</a:t>
            </a:r>
            <a:endParaRPr lang="en-US" sz="1400" dirty="0"/>
          </a:p>
        </p:txBody>
      </p:sp>
      <p:sp>
        <p:nvSpPr>
          <p:cNvPr id="22" name="Shape 15"/>
          <p:cNvSpPr/>
          <p:nvPr/>
        </p:nvSpPr>
        <p:spPr>
          <a:xfrm>
            <a:off x="4407408" y="3886200"/>
            <a:ext cx="3493008" cy="1463040"/>
          </a:xfrm>
          <a:prstGeom prst="roundRect">
            <a:avLst>
              <a:gd name="adj" fmla="val 5625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23" name="Shape 16"/>
          <p:cNvSpPr/>
          <p:nvPr/>
        </p:nvSpPr>
        <p:spPr>
          <a:xfrm>
            <a:off x="4636008" y="4087368"/>
            <a:ext cx="512064" cy="512064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2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9145" y="4220505"/>
            <a:ext cx="245791" cy="245791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5321808" y="4087368"/>
            <a:ext cx="25146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Exhibition launch moment</a:t>
            </a:r>
            <a:endParaRPr lang="en-US" sz="1400" dirty="0"/>
          </a:p>
        </p:txBody>
      </p:sp>
      <p:sp>
        <p:nvSpPr>
          <p:cNvPr id="26" name="Shape 18"/>
          <p:cNvSpPr/>
          <p:nvPr/>
        </p:nvSpPr>
        <p:spPr>
          <a:xfrm>
            <a:off x="8174736" y="3886200"/>
            <a:ext cx="3493008" cy="1463040"/>
          </a:xfrm>
          <a:prstGeom prst="roundRect">
            <a:avLst>
              <a:gd name="adj" fmla="val 5625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27" name="Shape 19"/>
          <p:cNvSpPr/>
          <p:nvPr/>
        </p:nvSpPr>
        <p:spPr>
          <a:xfrm>
            <a:off x="8403336" y="4087368"/>
            <a:ext cx="512064" cy="512064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2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6473" y="4220505"/>
            <a:ext cx="245791" cy="245791"/>
          </a:xfrm>
          <a:prstGeom prst="rect">
            <a:avLst/>
          </a:prstGeom>
        </p:spPr>
      </p:pic>
      <p:sp>
        <p:nvSpPr>
          <p:cNvPr id="29" name="Text 20"/>
          <p:cNvSpPr/>
          <p:nvPr/>
        </p:nvSpPr>
        <p:spPr>
          <a:xfrm>
            <a:off x="9089136" y="4087368"/>
            <a:ext cx="25146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Workshop integration</a:t>
            </a:r>
            <a:endParaRPr lang="en-US" sz="1400" dirty="0"/>
          </a:p>
        </p:txBody>
      </p:sp>
      <p:sp>
        <p:nvSpPr>
          <p:cNvPr id="30" name="Text 21"/>
          <p:cNvSpPr/>
          <p:nvPr/>
        </p:nvSpPr>
        <p:spPr>
          <a:xfrm>
            <a:off x="640080" y="571500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Select “AI Ecosystem Partner” in the sponsor form on the website.</a:t>
            </a:r>
            <a:endParaRPr lang="en-US" sz="1250" dirty="0"/>
          </a:p>
        </p:txBody>
      </p:sp>
      <p:sp>
        <p:nvSpPr>
          <p:cNvPr id="31" name="Text 22"/>
          <p:cNvSpPr/>
          <p:nvPr/>
        </p:nvSpPr>
        <p:spPr>
          <a:xfrm>
            <a:off x="640080" y="638251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93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BHARAT CONNECT  ·  SHOWDECK PVT LTD  ·  info@showdeck.in  ·  +91 91228 56300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9144" y="310896"/>
            <a:ext cx="420624" cy="420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840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A GLANCE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10424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Benefits comparison</a:t>
            </a:r>
            <a:endParaRPr lang="en-US" sz="37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874520"/>
          <a:ext cx="10881360" cy="914400"/>
        </p:xfrm>
        <a:graphic>
          <a:graphicData uri="http://schemas.openxmlformats.org/drawingml/2006/table">
            <a:tbl>
              <a:tblPr/>
              <a:tblGrid>
                <a:gridCol w="5394960"/>
                <a:gridCol w="1828800"/>
                <a:gridCol w="1828800"/>
                <a:gridCol w="1828800"/>
              </a:tblGrid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Deliverable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6B1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Silver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6B1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Gold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6B1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Title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6B1D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4203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Logo on campus session collateral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26B1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Yes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26B1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Yes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26B1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Yes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4203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Social mentions across program content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26B1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Yes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26B1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Yes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26B1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Yes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4203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Booth at the 3-day Exhibition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26B1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Standard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26B1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Premium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26B1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Premium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4203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Speaking slot at the AI Seminar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93A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26B1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Yes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26B1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Keynote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4203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Campus activation rights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93A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26B1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Yes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26B1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Yes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4203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Featured in event promotion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93A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26B1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Yes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26B1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Yes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4203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Co-branding across full program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93A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93A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26B1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Yes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4203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Named on all 100 campus sessions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93A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93A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26B1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Yes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4203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First right on the next edition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93A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93A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26B1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Yes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7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640080" y="5897880"/>
            <a:ext cx="10881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Contact: info@showdeck.in  ·  +91 91228 56300  ·  Partnerships respond within 2 working days.</a:t>
            </a:r>
            <a:endParaRPr lang="en-US" sz="1200" dirty="0"/>
          </a:p>
        </p:txBody>
      </p:sp>
      <p:sp>
        <p:nvSpPr>
          <p:cNvPr id="7" name="Text 3"/>
          <p:cNvSpPr/>
          <p:nvPr/>
        </p:nvSpPr>
        <p:spPr>
          <a:xfrm>
            <a:off x="640080" y="638251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93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BHARAT CONNECT  ·  SHOWDECK PVT LTD  ·  info@showdeck.in  ·  +91 91228 56300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2026-07-24T15:49:15Z</dcterms:created>
  <dcterms:modified xsi:type="dcterms:W3CDTF">2026-07-24T15:49:15Z</dcterms:modified>
</cp:coreProperties>
</file>